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0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6858000" type="screen4x3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0C0C0"/>
    <a:srgbClr val="E56B20"/>
    <a:srgbClr val="0B2A51"/>
    <a:srgbClr val="001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610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610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fld id="{7165BAD2-FBD1-4948-9A97-645BCF29740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086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4112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1575" cy="446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610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defTabSz="955675">
              <a:defRPr sz="1200"/>
            </a:lvl1pPr>
          </a:lstStyle>
          <a:p>
            <a:endParaRPr lang="de-DE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610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568" tIns="47784" rIns="95568" bIns="4778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200"/>
            </a:lvl1pPr>
          </a:lstStyle>
          <a:p>
            <a:fld id="{432C1AA4-4D4E-4745-B865-4F07A4192DF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96790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CDA42B-F75B-D841-9176-65C304ACF40B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76EDC1-3E92-AB46-9483-99DE2E8B4A1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06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87E341-5043-9647-BC9B-C78E3C826EC5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3B8427-D78E-144E-B709-EC41BD6D5CC8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27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0071CF-64F0-CD43-BE30-196128B80FA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90C36E-03E9-F64D-84CE-72CB0AB1432F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022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EF8E7E-5140-CA42-86E2-479463EF3777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32A450-B2F7-2642-AED8-8B0284593E57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20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BB35D5-840D-DF44-83F1-5E2854DF6603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E3A4CC-B81D-444E-91AB-F4791DB635D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023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0CA59C-4085-2349-ADB7-F801A1857A35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627467-6240-4544-8037-ED2CDCA84083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25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F21C083-49CF-894E-B01D-35AB2BEB5C06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502669-50D2-4A4E-9B85-B3239348316F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321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9974E81-C703-7548-8BAB-784BED9ED16F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BD1B47-416F-CB42-91F3-10135DA278C5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37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BF5976-C28B-0D42-B93A-510C739613BF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F2AFDA-C40B-8B4E-955C-1CD38A27FDD0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98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8D248E-C9DF-2845-B3C0-E804AB5A9D5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8B7B0E-84B0-4343-91C9-830916AAA90D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93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CE67BC-2AC1-1D4F-A191-BC144FB56D18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190DEF-0B62-1C48-B718-F59143E884D4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11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4008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CC6F707D-65F7-194F-957A-BD8F6401E5E8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82951" name="Picture 7" descr="Identkaestchen_wl_rgb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13" y="6326188"/>
            <a:ext cx="1512887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197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0F253DC-EB34-5245-A6A8-CCFC185BD13B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82952" name="Picture 8" descr="Ressourcenuniversitaet_ppt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426200"/>
            <a:ext cx="3600450" cy="3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hyperlink" Target="Prozess%20Hierarchie%20Diagramm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87824" y="6262514"/>
            <a:ext cx="4319959" cy="550862"/>
          </a:xfrm>
          <a:solidFill>
            <a:schemeClr val="bg1"/>
          </a:solidFill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de-DE" sz="1200" dirty="0">
                <a:solidFill>
                  <a:schemeClr val="bg2"/>
                </a:solidFill>
                <a:latin typeface="Futura Bk BT" charset="0"/>
              </a:rPr>
              <a:t>TU Bergakademie Freiberg  I  Akademiestraße 6  I  09596 Freiberg</a:t>
            </a:r>
          </a:p>
          <a:p>
            <a:pPr algn="r" eaLnBrk="1" hangingPunct="1">
              <a:lnSpc>
                <a:spcPct val="90000"/>
              </a:lnSpc>
            </a:pPr>
            <a:r>
              <a:rPr lang="de-DE" sz="1200" dirty="0">
                <a:solidFill>
                  <a:schemeClr val="bg2"/>
                </a:solidFill>
                <a:latin typeface="Futura Bk BT" charset="0"/>
              </a:rPr>
              <a:t>Tel. 0 37 31/39-0 I  Fax 0 37 31/39-0 I  I  www.tu-freiberg.de</a:t>
            </a:r>
          </a:p>
          <a:p>
            <a:pPr algn="r" eaLnBrk="1" hangingPunct="1">
              <a:lnSpc>
                <a:spcPct val="90000"/>
              </a:lnSpc>
            </a:pPr>
            <a:endParaRPr lang="de-DE" sz="1200" dirty="0">
              <a:solidFill>
                <a:schemeClr val="bg2"/>
              </a:solidFill>
              <a:latin typeface="FuturaMediumBT" charset="0"/>
            </a:endParaRPr>
          </a:p>
        </p:txBody>
      </p:sp>
      <p:sp>
        <p:nvSpPr>
          <p:cNvPr id="2051" name="Text Box 6"/>
          <p:cNvSpPr txBox="1">
            <a:spLocks noChangeArrowheads="1"/>
          </p:cNvSpPr>
          <p:nvPr/>
        </p:nvSpPr>
        <p:spPr bwMode="auto">
          <a:xfrm>
            <a:off x="1258888" y="836613"/>
            <a:ext cx="5834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dirty="0">
                <a:solidFill>
                  <a:schemeClr val="bg2"/>
                </a:solidFill>
                <a:latin typeface="FuturaMediumBT" charset="0"/>
              </a:rPr>
              <a:t>Institutsname</a:t>
            </a: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1311275" y="2224088"/>
            <a:ext cx="60690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de-DE" dirty="0"/>
          </a:p>
        </p:txBody>
      </p:sp>
      <p:pic>
        <p:nvPicPr>
          <p:cNvPr id="2053" name="Picture 10" descr="Identkaestchen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6229747"/>
            <a:ext cx="1835696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14" descr="identbalken_1024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15616" y="1628800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Sebastian Gasch</a:t>
            </a:r>
          </a:p>
          <a:p>
            <a:r>
              <a:rPr lang="de-DE" sz="1800" dirty="0" smtClean="0"/>
              <a:t>Daniel Rzehak</a:t>
            </a:r>
          </a:p>
          <a:p>
            <a:r>
              <a:rPr lang="de-DE" sz="1800" dirty="0" smtClean="0"/>
              <a:t>Fei Wang</a:t>
            </a:r>
          </a:p>
          <a:p>
            <a:r>
              <a:rPr lang="de-DE" sz="1800" dirty="0" smtClean="0"/>
              <a:t>Christian Seidel</a:t>
            </a:r>
            <a:endParaRPr lang="de-DE" sz="1800" dirty="0"/>
          </a:p>
        </p:txBody>
      </p:sp>
      <p:sp>
        <p:nvSpPr>
          <p:cNvPr id="6" name="Textfeld 5"/>
          <p:cNvSpPr txBox="1"/>
          <p:nvPr/>
        </p:nvSpPr>
        <p:spPr>
          <a:xfrm>
            <a:off x="1138924" y="3388930"/>
            <a:ext cx="436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dirty="0" smtClean="0">
                <a:latin typeface="Futura"/>
                <a:cs typeface="Futura"/>
              </a:rPr>
              <a:t>Projekt UniManager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60624" y="4109010"/>
            <a:ext cx="528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Vorlesung Informationsysteme – Prof. Dr. Jasper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44716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-2785231" y="129872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97468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Modul ändern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5" name="Bild 4" descr="PTD Modul aender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6974722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4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Modul erstellen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Modul erstell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7782"/>
            <a:ext cx="4608512" cy="68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4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4783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Studiengang erstellen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SG erstell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10"/>
            <a:ext cx="5184576" cy="73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9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55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Dekan/Fakultätsrat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84" y="1052736"/>
            <a:ext cx="6747368" cy="53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1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Rektorat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00" y="1196751"/>
            <a:ext cx="5478000" cy="46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8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Lehrender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00" y="1139183"/>
            <a:ext cx="6720000" cy="45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1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Student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00" y="1196752"/>
            <a:ext cx="5646000" cy="48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4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Lehrbeauftragter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696744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Use Case - Studiendekan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3"/>
            <a:ext cx="6912768" cy="48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1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20687"/>
            <a:ext cx="8856984" cy="5688633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6"/>
                </a:solidFill>
                <a:latin typeface="Futura"/>
              </a:rPr>
              <a:t>Business Object Model</a:t>
            </a:r>
            <a:endParaRPr lang="de-DE" sz="2800" dirty="0">
              <a:solidFill>
                <a:schemeClr val="accent6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99506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037C713-FCFF-AD49-B5DF-4C52C9A30852}" type="slidenum">
              <a:rPr lang="de-DE"/>
              <a:pPr/>
              <a:t>2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395536" y="1124744"/>
            <a:ext cx="36856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UniManager Alpha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Phasen: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Geschäftsanalyse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Konzeption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Design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Realisierung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Einführung &amp; Betrieb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Das Projekt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39552" y="476672"/>
            <a:ext cx="1794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Futura"/>
                <a:cs typeface="Futura"/>
              </a:rPr>
              <a:t>Gliederung:</a:t>
            </a:r>
            <a:endParaRPr lang="de-DE" dirty="0">
              <a:latin typeface="Futura"/>
              <a:cs typeface="Futur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Klassendiagramm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9552" y="162880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Entwurf der konkreten Architektur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Komponente als plattformunabhängiges, logisches System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Komponenten: in sich gekapselt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4 Schichten Architektur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Vorteil: Wiederverwendbarkeit &amp; Module sind ersetzbar &amp; bessere Wartung</a:t>
            </a:r>
          </a:p>
        </p:txBody>
      </p:sp>
    </p:spTree>
    <p:extLst>
      <p:ext uri="{BB962C8B-B14F-4D97-AF65-F5344CB8AC3E}">
        <p14:creationId xmlns:p14="http://schemas.microsoft.com/office/powerpoint/2010/main" val="421228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4 Schichten Architektur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799288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0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Klassendiagramm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265"/>
            <a:ext cx="9144000" cy="43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- Leistungsnachweis benoten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620688"/>
            <a:ext cx="902342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LN Anmeldung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0688"/>
            <a:ext cx="893758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5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67544" y="260648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Modul erstellen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98" y="692696"/>
            <a:ext cx="5268204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9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88640"/>
            <a:ext cx="5952386" cy="626469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07504" y="11663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Modul anzeigen und ändern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83084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Noten einsehen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63284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Studiengang kreieren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84" y="783868"/>
            <a:ext cx="5627431" cy="5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2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Sequenzdiagramm – Studiengang editieren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20688"/>
            <a:ext cx="853953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3" name="Bild 2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4824536" cy="1206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feld 3"/>
          <p:cNvSpPr txBox="1"/>
          <p:nvPr/>
        </p:nvSpPr>
        <p:spPr>
          <a:xfrm>
            <a:off x="395536" y="1700808"/>
            <a:ext cx="8568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System, welches grundlegende Aufgaben der Studiumsverwaltung übernimmt: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Erstellen von Studiengängen, Modulen, Modulaufstellungen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An- und Abmelden von Prüfungen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Vergabe von Noten auf Leistungsnachweisen und deren Einsicht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Erstellung von Prüfungs- und Studienordnungen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somit werden studentische Aufgaben automatisiert, aber: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auch Aufgaben der Studienorganisation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Keineswegs Vollständig, daher Alpha ... Keine Erstellung von Leistungsnachweisen, Registrierung bzw. Personenmanagement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53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663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11560" y="1556792"/>
            <a:ext cx="7560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Voraussetzungen: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Dokumentiertes System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Zerlegung in Teilsysteme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Ziel: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Vollständiges, getestetes, dokumentiertes System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Gewählte Mittel/Plattform: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Skriptsprache PHP</a:t>
            </a:r>
          </a:p>
          <a:p>
            <a:pPr marL="342900" indent="-34290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896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60476" y="1196752"/>
            <a:ext cx="806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Christian Seidel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Grundgerüst der 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VO+PO (Login/-out, SG_Edit, MA_Compare, MA_create, LNA_show, </a:t>
            </a:r>
            <a:r>
              <a:rPr lang="de-DE" dirty="0" err="1" smtClean="0"/>
              <a:t>LN_Create</a:t>
            </a:r>
            <a:r>
              <a:rPr lang="de-DE" dirty="0" smtClean="0"/>
              <a:t>, </a:t>
            </a:r>
            <a:r>
              <a:rPr lang="de-DE" dirty="0" err="1" smtClean="0"/>
              <a:t>MA_edit</a:t>
            </a:r>
            <a:r>
              <a:rPr lang="de-DE" dirty="0" smtClean="0"/>
              <a:t>, </a:t>
            </a:r>
            <a:r>
              <a:rPr lang="de-DE" dirty="0" err="1" smtClean="0"/>
              <a:t>POSO_edit</a:t>
            </a:r>
            <a:r>
              <a:rPr lang="de-DE" dirty="0" smtClean="0"/>
              <a:t>)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Verwaltung des GIT-Repository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Teile </a:t>
            </a:r>
            <a:r>
              <a:rPr lang="de-DE" dirty="0" err="1" smtClean="0"/>
              <a:t>Person_Management</a:t>
            </a:r>
            <a:r>
              <a:rPr lang="de-DE" dirty="0" smtClean="0"/>
              <a:t> und </a:t>
            </a:r>
            <a:r>
              <a:rPr lang="de-DE" dirty="0" err="1" smtClean="0"/>
              <a:t>LN_Management</a:t>
            </a:r>
            <a:endParaRPr lang="de-DE" dirty="0" smtClean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Zu VO gehörige Oberflächentemplates</a:t>
            </a:r>
          </a:p>
          <a:p>
            <a:pPr lvl="1">
              <a:buClr>
                <a:schemeClr val="accent6"/>
              </a:buClr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Fei Wang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Aktualisierte Dokumentation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err="1" smtClean="0"/>
              <a:t>POSO_Edit</a:t>
            </a:r>
            <a:r>
              <a:rPr lang="de-DE" dirty="0" smtClean="0"/>
              <a:t> (versuch der PO und VO)</a:t>
            </a:r>
          </a:p>
        </p:txBody>
      </p:sp>
    </p:spTree>
    <p:extLst>
      <p:ext uri="{BB962C8B-B14F-4D97-AF65-F5344CB8AC3E}">
        <p14:creationId xmlns:p14="http://schemas.microsoft.com/office/powerpoint/2010/main" val="133599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Charakter der Arbeitsphase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9552" y="1052736"/>
            <a:ext cx="82089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Daniel Rzehak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SG_Managment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/>
              <a:t>Modul_Management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Modulangebot_Managment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Teile von LN und Person_Management</a:t>
            </a:r>
            <a:endParaRPr lang="de-DE" dirty="0"/>
          </a:p>
          <a:p>
            <a:pPr lvl="1">
              <a:buClr>
                <a:schemeClr val="accent6"/>
              </a:buClr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Sebastian Gasch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Anfänge der PO (POSO_edit, SG_edit, MA_edit, MA_create, Modul_IE, LN_edit)</a:t>
            </a:r>
            <a:endParaRPr lang="de-DE" dirty="0"/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Datenbankstruktur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VO-Modul-IE 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Oberflächentemplates des VO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42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Einführung und Betrieb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67544" y="1124744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Werkabnahme und Übernahme des 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Installation und Inbetriebnahme des Testsystems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der Abnahmekriterien und der Testprotokolle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Pilotbetrieb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Stabilität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Kritik und Empfehlungen durch Pilot-Anwender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Performance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Erprobung von Abläufen und Organisation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Offizielle Abnahme des Systems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Abnahmebescheinigung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Prüfung der Abnahmekriterien und Testprotokolle nach dem Pilotbetrieb</a:t>
            </a:r>
          </a:p>
        </p:txBody>
      </p:sp>
    </p:spTree>
    <p:extLst>
      <p:ext uri="{BB962C8B-B14F-4D97-AF65-F5344CB8AC3E}">
        <p14:creationId xmlns:p14="http://schemas.microsoft.com/office/powerpoint/2010/main" val="260939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548680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Roll Out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alle Teile des Systems arbeiten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Handbücher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Installation und Inbetriebnahme des Systems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Training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gleichzeitig mit Roll Out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Schulung der 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Anmerkungen der Anwender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Mögliche Systemverbesserung</a:t>
            </a:r>
          </a:p>
          <a:p>
            <a:pPr marL="342900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Going Live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System geht in Betrieb</a:t>
            </a:r>
          </a:p>
          <a:p>
            <a:pPr marL="800100" lvl="1" indent="-342900">
              <a:buClr>
                <a:schemeClr val="accent6"/>
              </a:buClr>
              <a:buFont typeface="Wingdings" pitchFamily="2" charset="2"/>
              <a:buChar char="§"/>
            </a:pPr>
            <a:r>
              <a:rPr lang="de-DE" dirty="0" smtClean="0"/>
              <a:t>Abnahmebescheinigung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971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11560" y="404664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accent2"/>
                </a:solidFill>
                <a:latin typeface="Futura"/>
              </a:rPr>
              <a:t>Das Projekt</a:t>
            </a:r>
            <a:endParaRPr lang="de-DE" sz="2800" dirty="0">
              <a:solidFill>
                <a:schemeClr val="accent2"/>
              </a:solidFill>
              <a:latin typeface="Futura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214437"/>
            <a:ext cx="71151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4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23528" y="1074217"/>
            <a:ext cx="821250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Klärung der Struktur der Universität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Absteckung des Umfangs des Projektes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Bewertung der Wirtschaftlichkeit nicht nötig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Machbarkeit prüfen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Kontext-Diagramme (IT)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endParaRPr lang="de-DE" dirty="0" smtClean="0"/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Zusätzliche Dokumentation zu benannten Objekten notwendig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97468"/>
            <a:ext cx="2956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71616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6281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 – Kontextdiagramm</a:t>
            </a:r>
          </a:p>
        </p:txBody>
      </p:sp>
      <p:pic>
        <p:nvPicPr>
          <p:cNvPr id="4" name="Bild 3" descr="Kontextdiagra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7980092" cy="5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7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96024" y="97468"/>
            <a:ext cx="8148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Geschäftsanalyse – Prozess Hierarchie Diagramm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rozess Hierarchie Diagra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92696"/>
            <a:ext cx="9649072" cy="4824536"/>
          </a:xfrm>
          <a:prstGeom prst="rect">
            <a:avLst/>
          </a:prstGeom>
        </p:spPr>
      </p:pic>
      <p:sp>
        <p:nvSpPr>
          <p:cNvPr id="6" name="Textfeld 5">
            <a:hlinkClick r:id="rId3" action="ppaction://hlinkfile"/>
          </p:cNvPr>
          <p:cNvSpPr txBox="1"/>
          <p:nvPr/>
        </p:nvSpPr>
        <p:spPr>
          <a:xfrm>
            <a:off x="1619672" y="5445224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Prozess Hierarchie Diagramm.pdf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47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83569" y="1844824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definiertes IT-Projekt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Ziele: Anforderung der Organisation beschreiben und an das zu realisierende System transformieren</a:t>
            </a:r>
          </a:p>
          <a:p>
            <a:pPr marL="342900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Ergebnisse: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Fachliches Konzept: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Prozesskettendiagramme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Use-Case Diagramme</a:t>
            </a:r>
          </a:p>
          <a:p>
            <a:pPr marL="1257300" lvl="2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Business-Objekt Modell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IT-Lösung</a:t>
            </a:r>
          </a:p>
          <a:p>
            <a:pPr marL="800100" lvl="1" indent="-342900">
              <a:buClr>
                <a:schemeClr val="accent6"/>
              </a:buClr>
              <a:buFont typeface="Wingdings" charset="2"/>
              <a:buChar char="§"/>
            </a:pPr>
            <a:r>
              <a:rPr lang="de-DE" dirty="0" smtClean="0"/>
              <a:t>Leistungsumfang und Abnahmekriterien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97468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Konzeption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95536" y="1124744"/>
            <a:ext cx="4932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Charakterisierung der Arbeitsphase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2621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3958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-- Angebotsplanung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5" name="Bild 4" descr="PTD Angebotsplanu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6631"/>
            <a:ext cx="3456384" cy="72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1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F2AFDA-C40B-8B4E-955C-1CD38A27FDD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97468"/>
            <a:ext cx="5840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rgbClr val="2D2DB9"/>
                </a:solidFill>
                <a:latin typeface="Futura"/>
                <a:cs typeface="Futura"/>
              </a:rPr>
              <a:t>PTD – Leistungsnachweis erbringen </a:t>
            </a:r>
            <a:endParaRPr lang="de-DE" sz="2800" dirty="0">
              <a:solidFill>
                <a:srgbClr val="2D2DB9"/>
              </a:solidFill>
              <a:latin typeface="Futura"/>
              <a:cs typeface="Futura"/>
            </a:endParaRPr>
          </a:p>
        </p:txBody>
      </p:sp>
      <p:pic>
        <p:nvPicPr>
          <p:cNvPr id="4" name="Bild 3" descr="PTD Leistungsnachweis erbring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6672"/>
            <a:ext cx="6840760" cy="681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0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 Freiberg">
  <a:themeElements>
    <a:clrScheme name="BA Freiber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A Freiberg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BA Freiber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 Freiber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 Freiber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 Freiberg</Template>
  <TotalTime>0</TotalTime>
  <Words>563</Words>
  <Application>Microsoft Macintosh PowerPoint</Application>
  <PresentationFormat>Bildschirmpräsentation (4:3)</PresentationFormat>
  <Paragraphs>172</Paragraphs>
  <Slides>35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6" baseType="lpstr">
      <vt:lpstr>BA Freiberg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2dproject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2dproject</dc:creator>
  <cp:lastModifiedBy>f p</cp:lastModifiedBy>
  <cp:revision>45</cp:revision>
  <dcterms:created xsi:type="dcterms:W3CDTF">2005-09-28T10:43:35Z</dcterms:created>
  <dcterms:modified xsi:type="dcterms:W3CDTF">2012-01-24T21:30:30Z</dcterms:modified>
</cp:coreProperties>
</file>